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sldIdLst>
    <p:sldId id="736" r:id="rId2"/>
    <p:sldId id="737" r:id="rId3"/>
    <p:sldId id="738" r:id="rId4"/>
    <p:sldId id="739" r:id="rId5"/>
    <p:sldId id="740" r:id="rId6"/>
    <p:sldId id="741" r:id="rId7"/>
    <p:sldId id="742" r:id="rId8"/>
    <p:sldId id="743" r:id="rId9"/>
    <p:sldId id="744" r:id="rId10"/>
    <p:sldId id="74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8BE6B1-D4AA-4A86-ADF1-CBAB6F903F85}">
          <p14:sldIdLst>
            <p14:sldId id="736"/>
          </p14:sldIdLst>
        </p14:section>
        <p14:section name="Bolton" id="{4EA77A04-462D-4494-A6C8-8A2B03D5ACB0}">
          <p14:sldIdLst>
            <p14:sldId id="737"/>
          </p14:sldIdLst>
        </p14:section>
        <p14:section name="Davis" id="{4A4CCED9-26CD-4668-AAD4-6A17C4A6F7CF}">
          <p14:sldIdLst>
            <p14:sldId id="738"/>
            <p14:sldId id="739"/>
          </p14:sldIdLst>
        </p14:section>
        <p14:section name="Bolton" id="{CFEBF050-5C2E-4855-BF9C-2F87A132A8C6}">
          <p14:sldIdLst>
            <p14:sldId id="740"/>
            <p14:sldId id="741"/>
          </p14:sldIdLst>
        </p14:section>
        <p14:section name="Davis" id="{8A0688CE-33BC-4CCC-AC00-E7F281741992}">
          <p14:sldIdLst>
            <p14:sldId id="742"/>
            <p14:sldId id="743"/>
          </p14:sldIdLst>
        </p14:section>
        <p14:section name="Bolton" id="{FB12A333-D0F8-4786-9D9F-EA6E3781FBDA}">
          <p14:sldIdLst>
            <p14:sldId id="744"/>
            <p14:sldId id="74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9786A-BEB4-7547-0B7B-15814EACA7E6}" v="3500" dt="2026-02-19T01:18:20.241"/>
    <p1510:client id="{3A69BD5F-40BB-AEE9-F668-077BACAC315B}" v="9" dt="2026-02-19T14:15:47.204"/>
    <p1510:client id="{98E8CD6D-5741-4745-C544-9EC76B049DC6}" v="1203" dt="2026-02-18T23:39:14.706"/>
    <p1510:client id="{D6B26C32-0250-2AC8-02A3-58F2A512FD7A}" v="500" dt="2026-02-19T02:15:03.625"/>
    <p1510:client id="{EE3C2443-C6E8-5439-B282-35EDA5B7F4E2}" v="7" dt="2026-02-19T14:34:35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 type="tx">
  <p:cSld name="TITLE_AND_BODY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7"/>
          <p:cNvSpPr/>
          <p:nvPr/>
        </p:nvSpPr>
        <p:spPr>
          <a:xfrm>
            <a:off x="304800" y="6610350"/>
            <a:ext cx="11582400" cy="114300"/>
          </a:xfrm>
          <a:prstGeom prst="rect">
            <a:avLst/>
          </a:prstGeom>
          <a:solidFill>
            <a:srgbClr val="800000"/>
          </a:solidFill>
          <a:ln w="952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4" name="Google Shape;804;p177"/>
          <p:cNvSpPr/>
          <p:nvPr/>
        </p:nvSpPr>
        <p:spPr>
          <a:xfrm>
            <a:off x="311151" y="1166812"/>
            <a:ext cx="11576000" cy="119100"/>
          </a:xfrm>
          <a:prstGeom prst="rect">
            <a:avLst/>
          </a:prstGeom>
          <a:solidFill>
            <a:srgbClr val="800000"/>
          </a:solidFill>
          <a:ln w="952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05" name="Google Shape;805;p177"/>
          <p:cNvCxnSpPr/>
          <p:nvPr/>
        </p:nvCxnSpPr>
        <p:spPr>
          <a:xfrm>
            <a:off x="1348317" y="1000124"/>
            <a:ext cx="9586400" cy="15900"/>
          </a:xfrm>
          <a:prstGeom prst="straightConnector1">
            <a:avLst/>
          </a:prstGeom>
          <a:noFill/>
          <a:ln w="381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06" name="Google Shape;806;p177"/>
          <p:cNvCxnSpPr/>
          <p:nvPr/>
        </p:nvCxnSpPr>
        <p:spPr>
          <a:xfrm>
            <a:off x="609600" y="6477000"/>
            <a:ext cx="10960000" cy="4800"/>
          </a:xfrm>
          <a:prstGeom prst="straightConnector1">
            <a:avLst/>
          </a:prstGeom>
          <a:noFill/>
          <a:ln w="381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807" name="Google Shape;807;p177" descr="Picture 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367" y="101600"/>
            <a:ext cx="916517" cy="96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77" descr="Picture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0467" y="93664"/>
            <a:ext cx="1090084" cy="95091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77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0" name="Google Shape;810;p177"/>
          <p:cNvSpPr txBox="1">
            <a:spLocks noGrp="1"/>
          </p:cNvSpPr>
          <p:nvPr>
            <p:ph type="sldNum" idx="12"/>
          </p:nvPr>
        </p:nvSpPr>
        <p:spPr>
          <a:xfrm>
            <a:off x="8395552" y="6218619"/>
            <a:ext cx="3420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10551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 type="tx">
  <p:cSld name="TITLE_AND_BODY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7"/>
          <p:cNvSpPr/>
          <p:nvPr/>
        </p:nvSpPr>
        <p:spPr>
          <a:xfrm>
            <a:off x="304800" y="6610350"/>
            <a:ext cx="11582400" cy="114300"/>
          </a:xfrm>
          <a:prstGeom prst="rect">
            <a:avLst/>
          </a:prstGeom>
          <a:solidFill>
            <a:srgbClr val="800000"/>
          </a:solidFill>
          <a:ln w="952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4" name="Google Shape;804;p177"/>
          <p:cNvSpPr/>
          <p:nvPr/>
        </p:nvSpPr>
        <p:spPr>
          <a:xfrm>
            <a:off x="311151" y="1166812"/>
            <a:ext cx="11576000" cy="119100"/>
          </a:xfrm>
          <a:prstGeom prst="rect">
            <a:avLst/>
          </a:prstGeom>
          <a:solidFill>
            <a:srgbClr val="800000"/>
          </a:solidFill>
          <a:ln w="952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05" name="Google Shape;805;p177"/>
          <p:cNvCxnSpPr/>
          <p:nvPr/>
        </p:nvCxnSpPr>
        <p:spPr>
          <a:xfrm>
            <a:off x="1348317" y="1000124"/>
            <a:ext cx="9586400" cy="15900"/>
          </a:xfrm>
          <a:prstGeom prst="straightConnector1">
            <a:avLst/>
          </a:prstGeom>
          <a:noFill/>
          <a:ln w="381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06" name="Google Shape;806;p177"/>
          <p:cNvCxnSpPr/>
          <p:nvPr/>
        </p:nvCxnSpPr>
        <p:spPr>
          <a:xfrm>
            <a:off x="609600" y="6477000"/>
            <a:ext cx="10960000" cy="4800"/>
          </a:xfrm>
          <a:prstGeom prst="straightConnector1">
            <a:avLst/>
          </a:prstGeom>
          <a:noFill/>
          <a:ln w="381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807" name="Google Shape;807;p177" descr="Picture 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0766" y="93664"/>
            <a:ext cx="916517" cy="96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77" descr="Picture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0467" y="93664"/>
            <a:ext cx="1090084" cy="95091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77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0" name="Google Shape;810;p177"/>
          <p:cNvSpPr txBox="1">
            <a:spLocks noGrp="1"/>
          </p:cNvSpPr>
          <p:nvPr>
            <p:ph type="sldNum" idx="12"/>
          </p:nvPr>
        </p:nvSpPr>
        <p:spPr>
          <a:xfrm>
            <a:off x="8395552" y="6218619"/>
            <a:ext cx="3420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10551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 type="tx">
  <p:cSld name="TITLE_AND_BODY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7"/>
          <p:cNvSpPr/>
          <p:nvPr/>
        </p:nvSpPr>
        <p:spPr>
          <a:xfrm>
            <a:off x="304800" y="6610350"/>
            <a:ext cx="11582400" cy="114300"/>
          </a:xfrm>
          <a:prstGeom prst="rect">
            <a:avLst/>
          </a:prstGeom>
          <a:solidFill>
            <a:srgbClr val="800000"/>
          </a:solidFill>
          <a:ln w="952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4" name="Google Shape;804;p177"/>
          <p:cNvSpPr/>
          <p:nvPr/>
        </p:nvSpPr>
        <p:spPr>
          <a:xfrm>
            <a:off x="311151" y="1166812"/>
            <a:ext cx="11576000" cy="119100"/>
          </a:xfrm>
          <a:prstGeom prst="rect">
            <a:avLst/>
          </a:prstGeom>
          <a:solidFill>
            <a:srgbClr val="800000"/>
          </a:solidFill>
          <a:ln w="952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ckwel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05" name="Google Shape;805;p177"/>
          <p:cNvCxnSpPr/>
          <p:nvPr/>
        </p:nvCxnSpPr>
        <p:spPr>
          <a:xfrm>
            <a:off x="1348317" y="1000124"/>
            <a:ext cx="9586400" cy="15900"/>
          </a:xfrm>
          <a:prstGeom prst="straightConnector1">
            <a:avLst/>
          </a:prstGeom>
          <a:noFill/>
          <a:ln w="381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06" name="Google Shape;806;p177"/>
          <p:cNvCxnSpPr/>
          <p:nvPr/>
        </p:nvCxnSpPr>
        <p:spPr>
          <a:xfrm>
            <a:off x="609600" y="6477000"/>
            <a:ext cx="10960000" cy="4800"/>
          </a:xfrm>
          <a:prstGeom prst="straightConnector1">
            <a:avLst/>
          </a:prstGeom>
          <a:noFill/>
          <a:ln w="381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807" name="Google Shape;807;p177" descr="Picture 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367" y="101600"/>
            <a:ext cx="916517" cy="96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77" descr="Picture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0467" y="93664"/>
            <a:ext cx="1090084" cy="95091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77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0" name="Google Shape;810;p177"/>
          <p:cNvSpPr txBox="1">
            <a:spLocks noGrp="1"/>
          </p:cNvSpPr>
          <p:nvPr>
            <p:ph type="sldNum" idx="12"/>
          </p:nvPr>
        </p:nvSpPr>
        <p:spPr>
          <a:xfrm>
            <a:off x="8395552" y="6218619"/>
            <a:ext cx="3420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0551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278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2805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45347" y="8"/>
            <a:ext cx="10684668" cy="74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dt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sldNum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3572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838202" y="1"/>
            <a:ext cx="107061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0583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845346" y="1"/>
            <a:ext cx="10684668" cy="7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9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/>
          <p:nvPr/>
        </p:nvSpPr>
        <p:spPr>
          <a:xfrm>
            <a:off x="834276" y="756182"/>
            <a:ext cx="10684669" cy="119380"/>
          </a:xfrm>
          <a:custGeom>
            <a:avLst/>
            <a:gdLst/>
            <a:ahLst/>
            <a:cxnLst/>
            <a:rect l="l" t="t" r="r" b="b"/>
            <a:pathLst>
              <a:path w="8682355" h="119380" extrusionOk="0">
                <a:moveTo>
                  <a:pt x="0" y="0"/>
                </a:moveTo>
                <a:lnTo>
                  <a:pt x="8682040" y="0"/>
                </a:lnTo>
                <a:lnTo>
                  <a:pt x="8682040" y="119065"/>
                </a:lnTo>
                <a:lnTo>
                  <a:pt x="0" y="119065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45346" y="1"/>
            <a:ext cx="10684668" cy="7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15;p8" descr="Texas State University Department of Military Science : Texas State  University"/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125037" y="5899"/>
            <a:ext cx="879009" cy="94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;p8" descr="Texas State University Department of Military Science : Texas State  University"/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11101578" y="15369"/>
            <a:ext cx="879009" cy="9469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811" r:id="rId2"/>
    <p:sldLayoutId id="2147483691" r:id="rId3"/>
    <p:sldLayoutId id="2147483675" r:id="rId4"/>
    <p:sldLayoutId id="2147483750" r:id="rId5"/>
    <p:sldLayoutId id="2147483751" r:id="rId6"/>
    <p:sldLayoutId id="2147483769" r:id="rId7"/>
    <p:sldLayoutId id="2147483807" r:id="rId8"/>
    <p:sldLayoutId id="214748381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55E0DB-F4C3-4999-552E-A334825AC363}"/>
              </a:ext>
            </a:extLst>
          </p:cNvPr>
          <p:cNvSpPr txBox="1"/>
          <p:nvPr/>
        </p:nvSpPr>
        <p:spPr>
          <a:xfrm>
            <a:off x="1000885" y="708267"/>
            <a:ext cx="164123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As of:  10 FEB 2026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FB2B1-FFAC-50D8-6079-E7E727EB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7974"/>
            <a:ext cx="9144000" cy="3682902"/>
          </a:xfrm>
        </p:spPr>
        <p:txBody>
          <a:bodyPr>
            <a:normAutofit/>
          </a:bodyPr>
          <a:lstStyle/>
          <a:p>
            <a:br>
              <a:rPr lang="en-US">
                <a:solidFill>
                  <a:srgbClr val="101418"/>
                </a:solidFill>
                <a:latin typeface="Aptos"/>
              </a:rPr>
            </a:br>
            <a:r>
              <a:rPr lang="en-US">
                <a:solidFill>
                  <a:srgbClr val="101418"/>
                </a:solidFill>
                <a:latin typeface="Aptos"/>
              </a:rPr>
              <a:t>Battle Analysis:</a:t>
            </a:r>
            <a:br>
              <a:rPr lang="en-US">
                <a:latin typeface="Aptos"/>
              </a:rPr>
            </a:br>
            <a:r>
              <a:rPr lang="en-US">
                <a:solidFill>
                  <a:srgbClr val="101418"/>
                </a:solidFill>
                <a:latin typeface="Aptos"/>
              </a:rPr>
              <a:t>Meuse–Argonne Offensive</a:t>
            </a:r>
            <a:br>
              <a:rPr lang="en-US">
                <a:solidFill>
                  <a:srgbClr val="101418"/>
                </a:solidFill>
                <a:latin typeface="Aptos"/>
              </a:rPr>
            </a:b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26 Sep 1918 – 11 Nov 1918</a:t>
            </a:r>
          </a:p>
          <a:p>
            <a:br>
              <a:rPr lang="en-US"/>
            </a:br>
            <a:endParaRPr lang="en-US"/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3A1FD-738E-D2E4-8DB8-8A8844C5E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23940"/>
            <a:ext cx="9144000" cy="16557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18 FEB 2026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1AD15-CDA6-FEE0-2972-7F9A83BB04FC}"/>
              </a:ext>
            </a:extLst>
          </p:cNvPr>
          <p:cNvSpPr txBox="1"/>
          <p:nvPr/>
        </p:nvSpPr>
        <p:spPr>
          <a:xfrm>
            <a:off x="9051191" y="708267"/>
            <a:ext cx="232282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POC: CDT Bolton, Davis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76984-C442-5793-D9E6-CC95FDFBFE7A}"/>
              </a:ext>
            </a:extLst>
          </p:cNvPr>
          <p:cNvSpPr txBox="1"/>
          <p:nvPr/>
        </p:nvSpPr>
        <p:spPr>
          <a:xfrm>
            <a:off x="4455885" y="5827486"/>
            <a:ext cx="328022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ea typeface="Calibri"/>
                <a:cs typeface="Calibri"/>
              </a:rPr>
              <a:t>By, CDT Davis and CDT Bolton</a:t>
            </a:r>
          </a:p>
        </p:txBody>
      </p:sp>
      <p:pic>
        <p:nvPicPr>
          <p:cNvPr id="5" name="Picture 4" descr="A group of soldiers in a forest&#10;&#10;AI-generated content may be incorrect.">
            <a:extLst>
              <a:ext uri="{FF2B5EF4-FFF2-40B4-BE49-F238E27FC236}">
                <a16:creationId xmlns:a16="http://schemas.microsoft.com/office/drawing/2014/main" id="{351BB599-38CD-86BD-50F4-147F5C472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5" y="2901043"/>
            <a:ext cx="3760107" cy="27903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7766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82129-BD86-87FA-3564-FD58F3F63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556594-3571-13AB-CF3D-E0A6092896B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22846" y="6338148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AEC4E-5694-2D93-78F9-D2F2BA0899F7}"/>
              </a:ext>
            </a:extLst>
          </p:cNvPr>
          <p:cNvSpPr txBox="1"/>
          <p:nvPr/>
        </p:nvSpPr>
        <p:spPr>
          <a:xfrm>
            <a:off x="3200318" y="145676"/>
            <a:ext cx="65849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Significance &amp; Lessons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893A9-48B9-EA36-3701-A9E33DBA6213}"/>
              </a:ext>
            </a:extLst>
          </p:cNvPr>
          <p:cNvSpPr txBox="1"/>
          <p:nvPr/>
        </p:nvSpPr>
        <p:spPr>
          <a:xfrm>
            <a:off x="3789071" y="1263418"/>
            <a:ext cx="5549032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Principles Applied: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Offensive persistence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Mission Command (adaptation)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Combined arms integration</a:t>
            </a:r>
          </a:p>
          <a:p>
            <a:pPr>
              <a:lnSpc>
                <a:spcPct val="200000"/>
              </a:lnSpc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Lessons learned: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Logistics drives tempo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Combined arms  synchronization is critical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Leadership adaptation determines success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349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163D1D-FFE9-F81C-5DC8-A08B200E1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8440" y="133764"/>
            <a:ext cx="1675120" cy="613551"/>
          </a:xfrm>
        </p:spPr>
        <p:txBody>
          <a:bodyPr/>
          <a:lstStyle/>
          <a:p>
            <a:pPr marL="50800" indent="0">
              <a:buNone/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</a:rPr>
              <a:t>DEFINE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83E38-43C6-F7DD-0C3A-B234A18018C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70552" y="6324452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19CF9-A074-BAE1-F832-211A557E24BD}"/>
              </a:ext>
            </a:extLst>
          </p:cNvPr>
          <p:cNvSpPr txBox="1"/>
          <p:nvPr/>
        </p:nvSpPr>
        <p:spPr>
          <a:xfrm>
            <a:off x="426890" y="1406604"/>
            <a:ext cx="765158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cs typeface="Arial"/>
              </a:rPr>
              <a:t>Who:</a:t>
            </a:r>
          </a:p>
          <a:p>
            <a:r>
              <a:rPr lang="en-US" sz="1600">
                <a:cs typeface="Arial"/>
              </a:rPr>
              <a:t>American Expedition Forces (AEF) verses German Fifth Army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65813-6029-EB68-A9A9-5F21F292B4A8}"/>
              </a:ext>
            </a:extLst>
          </p:cNvPr>
          <p:cNvSpPr txBox="1"/>
          <p:nvPr/>
        </p:nvSpPr>
        <p:spPr>
          <a:xfrm>
            <a:off x="427744" y="2279169"/>
            <a:ext cx="598714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What:</a:t>
            </a:r>
          </a:p>
          <a:p>
            <a:r>
              <a:rPr lang="en-US" sz="1600">
                <a:cs typeface="Arial"/>
              </a:rPr>
              <a:t>Largest U.S. offensive of World War 1</a:t>
            </a:r>
          </a:p>
          <a:p>
            <a:endParaRPr lang="en-US" sz="16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58473-E92C-A38E-2256-3B8F9509E696}"/>
              </a:ext>
            </a:extLst>
          </p:cNvPr>
          <p:cNvSpPr txBox="1"/>
          <p:nvPr/>
        </p:nvSpPr>
        <p:spPr>
          <a:xfrm>
            <a:off x="427743" y="3252479"/>
            <a:ext cx="598714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When:</a:t>
            </a:r>
          </a:p>
          <a:p>
            <a:r>
              <a:rPr lang="en-US" sz="1600">
                <a:ea typeface="+mn-lt"/>
                <a:cs typeface="+mn-lt"/>
              </a:rPr>
              <a:t>26 Sep 1918 – 11 Nov 1918 (47 Days)</a:t>
            </a:r>
            <a:endParaRPr lang="en-US">
              <a:ea typeface="+mn-lt"/>
              <a:cs typeface="+mn-lt"/>
            </a:endParaRPr>
          </a:p>
          <a:p>
            <a:endParaRPr lang="en-US" sz="160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63B14-F715-9940-5117-647A95E0593A}"/>
              </a:ext>
            </a:extLst>
          </p:cNvPr>
          <p:cNvSpPr txBox="1"/>
          <p:nvPr/>
        </p:nvSpPr>
        <p:spPr>
          <a:xfrm>
            <a:off x="427742" y="4360260"/>
            <a:ext cx="598714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Where:</a:t>
            </a:r>
          </a:p>
          <a:p>
            <a:r>
              <a:rPr lang="en-US" sz="1600">
                <a:ea typeface="+mn-lt"/>
                <a:cs typeface="+mn-lt"/>
              </a:rPr>
              <a:t>Meuse River- Argonne Forest</a:t>
            </a:r>
            <a:endParaRPr lang="en-US">
              <a:ea typeface="+mn-lt"/>
              <a:cs typeface="+mn-lt"/>
            </a:endParaRPr>
          </a:p>
          <a:p>
            <a:endParaRPr lang="en-US" sz="16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9B1A5-494B-4D3F-261A-E9BE52557D56}"/>
              </a:ext>
            </a:extLst>
          </p:cNvPr>
          <p:cNvSpPr txBox="1"/>
          <p:nvPr/>
        </p:nvSpPr>
        <p:spPr>
          <a:xfrm>
            <a:off x="427741" y="5500058"/>
            <a:ext cx="598714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Why:</a:t>
            </a:r>
          </a:p>
          <a:p>
            <a:r>
              <a:rPr lang="en-US" sz="1600">
                <a:ea typeface="+mn-lt"/>
                <a:cs typeface="+mn-lt"/>
              </a:rPr>
              <a:t>Break German defensive line, cut Sedan rail hub</a:t>
            </a:r>
            <a:endParaRPr lang="en-US" err="1"/>
          </a:p>
        </p:txBody>
      </p:sp>
      <p:pic>
        <p:nvPicPr>
          <p:cNvPr id="9" name="Picture 8" descr="A map of france with a location on it&#10;&#10;AI-generated content may be incorrect.">
            <a:extLst>
              <a:ext uri="{FF2B5EF4-FFF2-40B4-BE49-F238E27FC236}">
                <a16:creationId xmlns:a16="http://schemas.microsoft.com/office/drawing/2014/main" id="{ABA53FCF-104A-6242-1FA3-DCB36505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976" y="2406044"/>
            <a:ext cx="3203023" cy="2383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map of a battle&#10;&#10;AI-generated content may be incorrect.">
            <a:extLst>
              <a:ext uri="{FF2B5EF4-FFF2-40B4-BE49-F238E27FC236}">
                <a16:creationId xmlns:a16="http://schemas.microsoft.com/office/drawing/2014/main" id="{CC859086-05B0-1477-7328-74F4762A7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334" y="1439333"/>
            <a:ext cx="3117053" cy="44802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722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4D699E-DCCC-9DA1-9DDA-71A2F0E15CE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00434" y="6315737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5225F-5B72-90AF-0FD2-03C8C513B943}"/>
              </a:ext>
            </a:extLst>
          </p:cNvPr>
          <p:cNvSpPr txBox="1"/>
          <p:nvPr/>
        </p:nvSpPr>
        <p:spPr>
          <a:xfrm>
            <a:off x="3962317" y="85912"/>
            <a:ext cx="426902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Strategic Context 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27D6D-D3F4-7E7B-2F45-7EF73FD7F624}"/>
              </a:ext>
            </a:extLst>
          </p:cNvPr>
          <p:cNvSpPr txBox="1"/>
          <p:nvPr/>
        </p:nvSpPr>
        <p:spPr>
          <a:xfrm>
            <a:off x="370369" y="1482565"/>
            <a:ext cx="5483549" cy="3877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</a:t>
            </a: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Strategic / Operational Overview</a:t>
            </a:r>
            <a:endParaRPr lang="en-US" sz="1400">
              <a:solidFill>
                <a:srgbClr val="202122"/>
              </a:solidFill>
              <a:highlight>
                <a:srgbClr val="FFFFFF"/>
              </a:highlight>
              <a:cs typeface="Arial"/>
            </a:endParaRPr>
          </a:p>
          <a:p>
            <a:endParaRPr lang="en-US" sz="1400" b="1">
              <a:solidFill>
                <a:srgbClr val="202122"/>
              </a:solidFill>
              <a:highlight>
                <a:srgbClr val="FFFFFF"/>
              </a:highlight>
              <a:cs typeface="Arial"/>
            </a:endParaRPr>
          </a:p>
          <a:p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War: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World War I (1914–1918)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endParaRPr lang="en-US" sz="1400">
              <a:solidFill>
                <a:srgbClr val="202122"/>
              </a:solidFill>
              <a:highlight>
                <a:srgbClr val="FFFFFF"/>
              </a:highlight>
              <a:cs typeface="Arial"/>
            </a:endParaRPr>
          </a:p>
          <a:p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Timeframe &amp; Location: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Western Front, France, late 1918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endParaRPr lang="en-US" sz="1400">
              <a:solidFill>
                <a:srgbClr val="202122"/>
              </a:solidFill>
              <a:highlight>
                <a:srgbClr val="FFFFFF"/>
              </a:highlight>
              <a:cs typeface="Arial"/>
            </a:endParaRPr>
          </a:p>
          <a:p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War Aims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Allies: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Break German defensive lines, force German surrender before winter.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Germany: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Hold defensive positions long enough to negotiate favorable armistice terms.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Campaign Context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Part of the </a:t>
            </a: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Allied Hundred Days Offensive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Coordinated with French attacks to the east and British attacks to the north.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Objective: penetrate the </a:t>
            </a: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Hindenburg Line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and cut the German rail network at Sedan.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algn="l"/>
            <a:endParaRPr lang="en-US" sz="800" b="1">
              <a:cs typeface="Arial"/>
            </a:endParaRPr>
          </a:p>
        </p:txBody>
      </p:sp>
      <p:pic>
        <p:nvPicPr>
          <p:cNvPr id="8" name="Picture 7" descr="A map of a line of july 18&#10;&#10;AI-generated content may be incorrect.">
            <a:extLst>
              <a:ext uri="{FF2B5EF4-FFF2-40B4-BE49-F238E27FC236}">
                <a16:creationId xmlns:a16="http://schemas.microsoft.com/office/drawing/2014/main" id="{C9F249B1-C9D1-BB9B-0FFD-F7A2CCA55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705" y="1753517"/>
            <a:ext cx="5384494" cy="36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5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B5519-12C0-9E08-7EF8-817A7768D3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78023" y="6315737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C4746-78F1-B47D-BD6E-F51B3D82C468}"/>
              </a:ext>
            </a:extLst>
          </p:cNvPr>
          <p:cNvSpPr txBox="1"/>
          <p:nvPr/>
        </p:nvSpPr>
        <p:spPr>
          <a:xfrm>
            <a:off x="3110670" y="130735"/>
            <a:ext cx="59648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Operational Environment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2B480-290D-A868-6250-EC40CF58E2FC}"/>
              </a:ext>
            </a:extLst>
          </p:cNvPr>
          <p:cNvSpPr txBox="1"/>
          <p:nvPr/>
        </p:nvSpPr>
        <p:spPr>
          <a:xfrm>
            <a:off x="440675" y="1546952"/>
            <a:ext cx="5499254" cy="49346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</a:rPr>
              <a:t>Area of Operations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algn="l"/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</a:rPr>
              <a:t>Weather</a:t>
            </a:r>
            <a:endParaRPr lang="en-US" sz="1400" b="1">
              <a:solidFill>
                <a:srgbClr val="202122"/>
              </a:solidFill>
              <a:highlight>
                <a:srgbClr val="FFFFFF"/>
              </a:highlight>
              <a:cs typeface="Arial"/>
            </a:endParaRPr>
          </a:p>
          <a:p>
            <a:pPr marL="285750" indent="-285750" algn="l">
              <a:buFont typeface="Symbol"/>
              <a:buChar char="•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Frequent rain, fog, and cold.</a:t>
            </a:r>
            <a:endParaRPr lang="en-US" sz="1400">
              <a:solidFill>
                <a:srgbClr val="202122"/>
              </a:solidFill>
              <a:highlight>
                <a:srgbClr val="FFFFFF"/>
              </a:highlight>
              <a:cs typeface="Arial"/>
            </a:endParaRPr>
          </a:p>
          <a:p>
            <a:pPr marL="285750" indent="-285750" algn="l">
              <a:buFont typeface="Symbol"/>
              <a:buChar char="•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Mud slowed movement, resupply, and artillery positioning.</a:t>
            </a:r>
            <a:endParaRPr lang="en-US" sz="1400">
              <a:solidFill>
                <a:srgbClr val="202122"/>
              </a:solidFill>
              <a:highlight>
                <a:srgbClr val="FFFFFF"/>
              </a:highlight>
              <a:cs typeface="Arial"/>
            </a:endParaRPr>
          </a:p>
          <a:p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Terrain (OAKOC)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Observation &amp; Fields of Fire: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Limited by dense forest and rough terrain.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Avenues of Approach: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Narrow valleys and roads channeled movement.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Key Terrain: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742950" lvl="1" indent="-285750">
              <a:buFont typeface="Courier New"/>
              <a:buChar char="○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Heights east of the Argonne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742950" lvl="1" indent="-285750">
              <a:buFont typeface="Courier New"/>
              <a:buChar char="○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Meuse River crossings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742950" lvl="1" indent="-285750">
              <a:buFont typeface="Courier New"/>
              <a:buChar char="○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Rail hub at Sedan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Obstacles: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742950" lvl="1" indent="-285750">
              <a:buFont typeface="Courier New"/>
              <a:buChar char="○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Thick forest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742950" lvl="1" indent="-285750">
              <a:buFont typeface="Courier New"/>
              <a:buChar char="○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Ravines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742950" lvl="1" indent="-285750">
              <a:buFont typeface="Courier New"/>
              <a:buChar char="○"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Barbed wire and fortified German positions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 marL="285750" indent="-285750">
              <a:buFont typeface="Symbol"/>
              <a:buChar char="•"/>
            </a:pP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Cover &amp; Concealment: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Forest provided concealment but reduced coordination and control.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Terrain Advantage: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 Favored the </a:t>
            </a: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defenders (Germany)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cs typeface="Arial"/>
              </a:rPr>
              <a:t>.</a:t>
            </a:r>
            <a:endParaRPr lang="en-US" sz="1400">
              <a:solidFill>
                <a:srgbClr val="202122"/>
              </a:solidFill>
              <a:highlight>
                <a:srgbClr val="C6C6C6"/>
              </a:highlight>
              <a:cs typeface="Arial"/>
            </a:endParaRPr>
          </a:p>
          <a:p>
            <a:pPr>
              <a:lnSpc>
                <a:spcPts val="1569"/>
              </a:lnSpc>
            </a:pPr>
            <a:endParaRPr lang="en-US">
              <a:cs typeface="Arial"/>
            </a:endParaRPr>
          </a:p>
          <a:p>
            <a:pPr>
              <a:lnSpc>
                <a:spcPts val="1569"/>
              </a:lnSpc>
            </a:pPr>
            <a:endParaRPr lang="en-US">
              <a:cs typeface="Arial"/>
            </a:endParaRPr>
          </a:p>
          <a:p>
            <a:endParaRPr lang="en-US" sz="800" b="1">
              <a:cs typeface="Arial"/>
            </a:endParaRPr>
          </a:p>
        </p:txBody>
      </p:sp>
      <p:pic>
        <p:nvPicPr>
          <p:cNvPr id="8" name="Picture 7" descr="A map of a forest&#10;&#10;AI-generated content may be incorrect.">
            <a:extLst>
              <a:ext uri="{FF2B5EF4-FFF2-40B4-BE49-F238E27FC236}">
                <a16:creationId xmlns:a16="http://schemas.microsoft.com/office/drawing/2014/main" id="{D8D2DFAA-07B3-678D-9C3E-958DDECD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482" y="1280679"/>
            <a:ext cx="2738339" cy="2842937"/>
          </a:xfrm>
          <a:prstGeom prst="rect">
            <a:avLst/>
          </a:prstGeom>
        </p:spPr>
      </p:pic>
      <p:pic>
        <p:nvPicPr>
          <p:cNvPr id="9" name="Picture 8" descr="Meuse-Argonne Offensive in World War I">
            <a:extLst>
              <a:ext uri="{FF2B5EF4-FFF2-40B4-BE49-F238E27FC236}">
                <a16:creationId xmlns:a16="http://schemas.microsoft.com/office/drawing/2014/main" id="{25F2D01A-EFC9-CAC8-9CE0-32D8E7B72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207" y="1279969"/>
            <a:ext cx="2743200" cy="2149773"/>
          </a:xfrm>
          <a:prstGeom prst="rect">
            <a:avLst/>
          </a:prstGeom>
        </p:spPr>
      </p:pic>
      <p:pic>
        <p:nvPicPr>
          <p:cNvPr id="11" name="Picture 10" descr="Soldiers in the forest with an object&#10;&#10;AI-generated content may be incorrect.">
            <a:extLst>
              <a:ext uri="{FF2B5EF4-FFF2-40B4-BE49-F238E27FC236}">
                <a16:creationId xmlns:a16="http://schemas.microsoft.com/office/drawing/2014/main" id="{7513B61D-AF95-199A-15B7-8D5549574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596" y="3433589"/>
            <a:ext cx="2734423" cy="2148290"/>
          </a:xfrm>
          <a:prstGeom prst="rect">
            <a:avLst/>
          </a:prstGeom>
        </p:spPr>
      </p:pic>
      <p:pic>
        <p:nvPicPr>
          <p:cNvPr id="12" name="Picture 11" descr="A group of soldiers in the woods&#10;&#10;AI-generated content may be incorrect.">
            <a:extLst>
              <a:ext uri="{FF2B5EF4-FFF2-40B4-BE49-F238E27FC236}">
                <a16:creationId xmlns:a16="http://schemas.microsoft.com/office/drawing/2014/main" id="{D00118C2-09AC-2709-3E4E-D72E0DE24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88" y="4131324"/>
            <a:ext cx="2822358" cy="21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163A6-682D-C815-3A3E-A2CF83D60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67029-8F54-A0CC-239A-B8425FC24F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70552" y="6330678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CF654-98B1-8CF7-6683-77141DF41373}"/>
              </a:ext>
            </a:extLst>
          </p:cNvPr>
          <p:cNvSpPr txBox="1"/>
          <p:nvPr/>
        </p:nvSpPr>
        <p:spPr>
          <a:xfrm>
            <a:off x="3045095" y="104805"/>
            <a:ext cx="66964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Combat Power Comparison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7DD9EE-3A12-ACE8-F7FD-4772905D1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45389"/>
              </p:ext>
            </p:extLst>
          </p:nvPr>
        </p:nvGraphicFramePr>
        <p:xfrm>
          <a:off x="2971800" y="1653147"/>
          <a:ext cx="6248400" cy="37605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00659797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71594319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AEF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61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German 5th Army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61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108551"/>
                  </a:ext>
                </a:extLst>
              </a:tr>
              <a:tr h="66488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   Large, inexperienced</a:t>
                      </a:r>
                    </a:p>
                  </a:txBody>
                  <a:tcPr anchor="ctr">
                    <a:lnL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Veterans, exhausted</a:t>
                      </a:r>
                    </a:p>
                  </a:txBody>
                  <a:tcPr anchor="ctr">
                    <a:lnL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588457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Offensive Doctrine</a:t>
                      </a:r>
                    </a:p>
                  </a:txBody>
                  <a:tcPr anchor="ctr">
                    <a:lnL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Defensive-in-depth</a:t>
                      </a:r>
                    </a:p>
                  </a:txBody>
                  <a:tcPr anchor="ctr">
                    <a:lnL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669745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Logistical learning curve</a:t>
                      </a:r>
                    </a:p>
                  </a:txBody>
                  <a:tcPr anchor="ctr">
                    <a:lnL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Internal rail advantage</a:t>
                      </a:r>
                    </a:p>
                  </a:txBody>
                  <a:tcPr anchor="ctr">
                    <a:lnL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146359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High Morale</a:t>
                      </a:r>
                    </a:p>
                  </a:txBody>
                  <a:tcPr anchor="ctr">
                    <a:lnL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Declining Moral</a:t>
                      </a:r>
                    </a:p>
                  </a:txBody>
                  <a:tcPr anchor="ctr">
                    <a:lnL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19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769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723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47256-A1CA-48F4-A76E-2E949F9C4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B8B77-7BD0-E2D9-D0C6-0ED048F2BE6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22846" y="6338148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641C6-750F-E3AD-0E7A-BB81D62A6B4C}"/>
              </a:ext>
            </a:extLst>
          </p:cNvPr>
          <p:cNvSpPr txBox="1"/>
          <p:nvPr/>
        </p:nvSpPr>
        <p:spPr>
          <a:xfrm>
            <a:off x="1818259" y="205441"/>
            <a:ext cx="916225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Mission, Intent, and Initial Disposition 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42EEC-FE05-E3FD-9AB0-61B2C7800080}"/>
              </a:ext>
            </a:extLst>
          </p:cNvPr>
          <p:cNvSpPr txBox="1"/>
          <p:nvPr/>
        </p:nvSpPr>
        <p:spPr>
          <a:xfrm>
            <a:off x="292420" y="1309486"/>
            <a:ext cx="7651588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American Expedition Forces (AEF) Mission:</a:t>
            </a:r>
            <a:endParaRPr lang="en-US"/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U.S First Army tasked to: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Penetrate successive German defensive belts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Seize key terrain northward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Ultimately cut the Sedan rail hub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This was not just a “seize terrain” mission.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393C9-2D6E-37FD-5747-712886CC8203}"/>
              </a:ext>
            </a:extLst>
          </p:cNvPr>
          <p:cNvSpPr txBox="1"/>
          <p:nvPr/>
        </p:nvSpPr>
        <p:spPr>
          <a:xfrm>
            <a:off x="6739538" y="1309486"/>
            <a:ext cx="7651588" cy="30475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5th Army of Germany Mission: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German Fifth Army tasked to: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Defend in depth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Trade space for time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Inflict maximum casualties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Preserve combat power for withdrawal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They were not trying to win decisively.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They were trying to delay long enough to avoid collapse.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EB71F-0424-401E-38B6-FDF6C7FA80CA}"/>
              </a:ext>
            </a:extLst>
          </p:cNvPr>
          <p:cNvSpPr txBox="1"/>
          <p:nvPr/>
        </p:nvSpPr>
        <p:spPr>
          <a:xfrm>
            <a:off x="292420" y="4693662"/>
            <a:ext cx="7651588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American Expedition Forces (AEF) Disposition: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Roughly 9 divisions in the initial assault wave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Deployed across a 20+ mile front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Massed artillery perpetration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Infantry divisions stacked in depth</a:t>
            </a:r>
          </a:p>
          <a:p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AEF Divisions were roughly 28,000 men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99982-0CBB-5EF9-7626-7B4B8B506E24}"/>
              </a:ext>
            </a:extLst>
          </p:cNvPr>
          <p:cNvSpPr txBox="1"/>
          <p:nvPr/>
        </p:nvSpPr>
        <p:spPr>
          <a:xfrm>
            <a:off x="6739537" y="4693663"/>
            <a:ext cx="765158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5th Army of Germany Disposition: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Multiple fortified defense belts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Machine gun nests integrated into terrain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Pre-registered artillery zones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Fortified key terrain with Retrograde capabilities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35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BF479-2247-963D-AF43-7F38CDC6D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88C48-05DA-0813-9310-96821C9AE3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22846" y="6338148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30C3D-FED9-E9E0-B465-0E9E9C209944}"/>
              </a:ext>
            </a:extLst>
          </p:cNvPr>
          <p:cNvSpPr txBox="1"/>
          <p:nvPr/>
        </p:nvSpPr>
        <p:spPr>
          <a:xfrm>
            <a:off x="4388142" y="138205"/>
            <a:ext cx="34099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Initial Assault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691BE-C69A-A7A8-2B99-30B12E396B7A}"/>
              </a:ext>
            </a:extLst>
          </p:cNvPr>
          <p:cNvSpPr txBox="1"/>
          <p:nvPr/>
        </p:nvSpPr>
        <p:spPr>
          <a:xfrm>
            <a:off x="431132" y="1614236"/>
            <a:ext cx="11269578" cy="4571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8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65437-2C77-4B15-4E8E-6F355FE36B10}"/>
              </a:ext>
            </a:extLst>
          </p:cNvPr>
          <p:cNvSpPr txBox="1"/>
          <p:nvPr/>
        </p:nvSpPr>
        <p:spPr>
          <a:xfrm>
            <a:off x="339687" y="1390880"/>
            <a:ext cx="6096000" cy="4024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18"/>
              </a:lnSpc>
            </a:pPr>
            <a:r>
              <a:rPr lang="en-US" sz="1400" b="1"/>
              <a:t>Phase 1</a:t>
            </a:r>
            <a:endParaRPr lang="en-US" sz="1400" b="1">
              <a:cs typeface="Arial"/>
            </a:endParaRPr>
          </a:p>
          <a:p>
            <a:pPr>
              <a:lnSpc>
                <a:spcPts val="1918"/>
              </a:lnSpc>
            </a:pPr>
            <a:endParaRPr lang="en-US" sz="1400" b="1"/>
          </a:p>
          <a:p>
            <a:pPr algn="l" rtl="0">
              <a:lnSpc>
                <a:spcPts val="1569"/>
              </a:lnSpc>
            </a:pPr>
            <a:r>
              <a:rPr lang="en-US" sz="1400"/>
              <a:t>The offensive began on 26 September 1918 with a massive Allied artillery barrage followed by a general infantry assault by the American First Army. </a:t>
            </a:r>
            <a:endParaRPr lang="en-US" sz="1400">
              <a:cs typeface="Arial"/>
            </a:endParaRPr>
          </a:p>
          <a:p>
            <a:pPr algn="l" rtl="0">
              <a:lnSpc>
                <a:spcPts val="1569"/>
              </a:lnSpc>
            </a:pPr>
            <a:r>
              <a:rPr lang="en-US" sz="1400"/>
              <a:t>Initial results</a:t>
            </a:r>
            <a:endParaRPr lang="en-US" sz="1400">
              <a:cs typeface="Arial"/>
            </a:endParaRPr>
          </a:p>
          <a:p>
            <a:pPr algn="l" rtl="0">
              <a:lnSpc>
                <a:spcPts val="1918"/>
              </a:lnSpc>
            </a:pPr>
            <a:endParaRPr lang="en-US" sz="1400" b="1">
              <a:cs typeface="Arial"/>
            </a:endParaRPr>
          </a:p>
          <a:p>
            <a:pPr marL="228600" indent="-228600" algn="l" rtl="0">
              <a:lnSpc>
                <a:spcPts val="1569"/>
              </a:lnSpc>
              <a:buFont typeface="Symbol"/>
              <a:buChar char="•"/>
            </a:pPr>
            <a:r>
              <a:rPr lang="en-US" sz="1400"/>
              <a:t>AEF attempted rapid advance but was slowed by terrain, logistics, and coordination issues. </a:t>
            </a:r>
            <a:endParaRPr lang="en-US" sz="1400">
              <a:cs typeface="Arial"/>
            </a:endParaRPr>
          </a:p>
          <a:p>
            <a:pPr marL="228600" indent="-228600">
              <a:lnSpc>
                <a:spcPts val="1569"/>
              </a:lnSpc>
              <a:buFont typeface="Symbol"/>
              <a:buChar char="•"/>
            </a:pPr>
            <a:endParaRPr lang="en-US" sz="1400"/>
          </a:p>
          <a:p>
            <a:pPr marL="228600" indent="-228600">
              <a:lnSpc>
                <a:spcPts val="1569"/>
              </a:lnSpc>
              <a:buFont typeface="Symbol"/>
              <a:buChar char="•"/>
            </a:pPr>
            <a:r>
              <a:rPr lang="en-US" sz="1400"/>
              <a:t>Heavy casualties from German machine guns and artillery.</a:t>
            </a:r>
          </a:p>
          <a:p>
            <a:pPr marL="228600" indent="-228600" algn="l">
              <a:lnSpc>
                <a:spcPts val="1569"/>
              </a:lnSpc>
              <a:buFont typeface="Symbol"/>
              <a:buChar char="•"/>
            </a:pPr>
            <a:endParaRPr lang="en-US" sz="1400">
              <a:cs typeface="Arial"/>
            </a:endParaRPr>
          </a:p>
          <a:p>
            <a:pPr marL="228600" indent="-228600">
              <a:lnSpc>
                <a:spcPts val="1569"/>
              </a:lnSpc>
              <a:buFont typeface="Symbol"/>
              <a:buChar char="•"/>
            </a:pPr>
            <a:r>
              <a:rPr lang="en-US" sz="1400"/>
              <a:t>Units outran supplies and artillery support.</a:t>
            </a:r>
          </a:p>
          <a:p>
            <a:pPr marL="228600" indent="-228600" algn="l">
              <a:lnSpc>
                <a:spcPts val="1569"/>
              </a:lnSpc>
              <a:buFont typeface="Symbol"/>
              <a:buChar char="•"/>
            </a:pPr>
            <a:endParaRPr lang="en-US" sz="1400">
              <a:cs typeface="Arial"/>
            </a:endParaRPr>
          </a:p>
          <a:p>
            <a:pPr>
              <a:lnSpc>
                <a:spcPts val="1569"/>
              </a:lnSpc>
            </a:pPr>
            <a:r>
              <a:rPr lang="en-US" sz="1400" b="1"/>
              <a:t>Key Event: Command Reorganization</a:t>
            </a:r>
          </a:p>
          <a:p>
            <a:pPr algn="l">
              <a:lnSpc>
                <a:spcPts val="1569"/>
              </a:lnSpc>
            </a:pPr>
            <a:endParaRPr lang="en-US" sz="1400" b="1">
              <a:cs typeface="Arial"/>
            </a:endParaRPr>
          </a:p>
          <a:p>
            <a:pPr marL="228600" indent="-228600" algn="l" rtl="0">
              <a:lnSpc>
                <a:spcPts val="1569"/>
              </a:lnSpc>
              <a:buFont typeface="Symbol"/>
              <a:buChar char="•"/>
            </a:pPr>
            <a:r>
              <a:rPr lang="en-US" sz="1400"/>
              <a:t>Pershing relieved ineffective commanders. </a:t>
            </a:r>
            <a:endParaRPr lang="en-US" sz="1400">
              <a:cs typeface="Arial"/>
            </a:endParaRPr>
          </a:p>
          <a:p>
            <a:pPr marL="228600" indent="-228600">
              <a:lnSpc>
                <a:spcPts val="1569"/>
              </a:lnSpc>
              <a:buFont typeface="Symbol"/>
              <a:buChar char="•"/>
            </a:pPr>
            <a:endParaRPr lang="en-US" sz="1400"/>
          </a:p>
          <a:p>
            <a:pPr marL="228600" indent="-228600" algn="l" rtl="0">
              <a:lnSpc>
                <a:spcPts val="1569"/>
              </a:lnSpc>
              <a:buFont typeface="Symbol"/>
              <a:buChar char="•"/>
            </a:pPr>
            <a:r>
              <a:rPr lang="en-US" sz="1400"/>
              <a:t>Transitioned operational control to improve corps-level </a:t>
            </a:r>
            <a:r>
              <a:rPr lang="en-US" sz="1600"/>
              <a:t>coordination</a:t>
            </a:r>
            <a:r>
              <a:rPr lang="en-US"/>
              <a:t>. </a:t>
            </a:r>
          </a:p>
          <a:p>
            <a:pPr algn="l"/>
            <a:endParaRPr lang="en-US" sz="8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BDD93-BEC0-0E8C-9738-1BD5E9DA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89" y="1311581"/>
            <a:ext cx="3290141" cy="2508862"/>
          </a:xfrm>
          <a:prstGeom prst="rect">
            <a:avLst/>
          </a:prstGeom>
        </p:spPr>
      </p:pic>
      <p:pic>
        <p:nvPicPr>
          <p:cNvPr id="6" name="Picture 5" descr="Pershing's Hammer: The Meuse–Argonne Offensive">
            <a:extLst>
              <a:ext uri="{FF2B5EF4-FFF2-40B4-BE49-F238E27FC236}">
                <a16:creationId xmlns:a16="http://schemas.microsoft.com/office/drawing/2014/main" id="{6DF7E13A-C09B-687A-6F66-C9D60B7A5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88" y="3772015"/>
            <a:ext cx="3290141" cy="25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24200-F130-90DB-7E34-3323F1027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CEA3D-9C60-F992-EC5A-A8045016C1F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22846" y="6338148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5E1B2-0EED-243C-D32F-2BC7173ACFEB}"/>
              </a:ext>
            </a:extLst>
          </p:cNvPr>
          <p:cNvSpPr txBox="1"/>
          <p:nvPr/>
        </p:nvSpPr>
        <p:spPr>
          <a:xfrm>
            <a:off x="2789436" y="160617"/>
            <a:ext cx="701819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Adaptation and Breakthrough</a:t>
            </a:r>
            <a:endParaRPr lang="en-US"/>
          </a:p>
        </p:txBody>
      </p:sp>
      <p:pic>
        <p:nvPicPr>
          <p:cNvPr id="2" name="Picture 1" descr="A group of men standing in a line holding a flag&#10;&#10;AI-generated content may be incorrect.">
            <a:extLst>
              <a:ext uri="{FF2B5EF4-FFF2-40B4-BE49-F238E27FC236}">
                <a16:creationId xmlns:a16="http://schemas.microsoft.com/office/drawing/2014/main" id="{FB28FC0F-3622-2E9B-C6A7-0606C993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98" y="1349566"/>
            <a:ext cx="5721505" cy="4158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3E5664-3CB7-4BC3-C10D-F33A52EF5256}"/>
              </a:ext>
            </a:extLst>
          </p:cNvPr>
          <p:cNvSpPr txBox="1"/>
          <p:nvPr/>
        </p:nvSpPr>
        <p:spPr>
          <a:xfrm>
            <a:off x="367229" y="1344976"/>
            <a:ext cx="5728772" cy="40228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  <a:r>
              <a:rPr lang="en-US" sz="1400" b="1">
                <a:highlight>
                  <a:srgbClr val="FFFFFF"/>
                </a:highlight>
                <a:latin typeface="Arial"/>
                <a:cs typeface="Arial"/>
              </a:rPr>
              <a:t>Phase 2: Early October – Late October</a:t>
            </a:r>
            <a:endParaRPr lang="en-US" sz="1400"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highlight>
                  <a:srgbClr val="FFFFFF"/>
                </a:highlight>
                <a:latin typeface="Arial"/>
                <a:cs typeface="Arial"/>
              </a:rPr>
              <a:t>Offensive resumed with better planning and artillery coordination.</a:t>
            </a:r>
            <a:endParaRPr lang="en-US" sz="1400"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highlight>
                  <a:srgbClr val="FFFFFF"/>
                </a:highlight>
                <a:latin typeface="Arial"/>
                <a:cs typeface="Arial"/>
              </a:rPr>
              <a:t>Gradual advances through the Argonne and along the Meuse Heights.</a:t>
            </a:r>
            <a:endParaRPr lang="en-US" sz="1400"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>
                <a:highlight>
                  <a:srgbClr val="FFFFFF"/>
                </a:highlight>
                <a:latin typeface="Arial"/>
                <a:cs typeface="Arial"/>
              </a:rPr>
              <a:t>The Lost Battalion</a:t>
            </a:r>
            <a:r>
              <a:rPr lang="en-US" sz="1400" dirty="0">
                <a:highlight>
                  <a:srgbClr val="FFFFFF"/>
                </a:highlight>
                <a:latin typeface="Arial"/>
                <a:cs typeface="Arial"/>
              </a:rPr>
              <a:t> (77th Division) surrounded but </a:t>
            </a:r>
            <a:r>
              <a:rPr lang="en-US" sz="1400">
                <a:highlight>
                  <a:srgbClr val="FFFFFF"/>
                </a:highlight>
                <a:latin typeface="Arial"/>
                <a:cs typeface="Arial"/>
              </a:rPr>
              <a:t>held position. </a:t>
            </a:r>
          </a:p>
          <a:p>
            <a:pPr marL="285750" indent="-285750">
              <a:buFont typeface="Arial"/>
              <a:buChar char="•"/>
            </a:pPr>
            <a:r>
              <a:rPr lang="en-US" sz="1400" b="1">
                <a:highlight>
                  <a:srgbClr val="FFFFFF"/>
                </a:highlight>
                <a:latin typeface="Arial"/>
                <a:cs typeface="Arial"/>
              </a:rPr>
              <a:t>SGT Alvin York</a:t>
            </a:r>
            <a:r>
              <a:rPr lang="en-US" sz="1400">
                <a:highlight>
                  <a:srgbClr val="FFFFFF"/>
                </a:highlight>
                <a:latin typeface="Arial"/>
                <a:cs typeface="Arial"/>
              </a:rPr>
              <a:t> captured over 100 German soldiers during a patrol action.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highlight>
                  <a:srgbClr val="FFFFFF"/>
                </a:highlight>
                <a:latin typeface="Arial"/>
                <a:cs typeface="Arial"/>
              </a:rPr>
              <a:t>German forces continued fighting delaying actions but were steadily pushed back.</a:t>
            </a:r>
            <a:endParaRPr lang="en-US" sz="1400"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 algn="l">
              <a:buFont typeface="Arial"/>
              <a:buChar char="•"/>
            </a:pPr>
            <a:endParaRPr lang="en-US" sz="1400">
              <a:highlight>
                <a:srgbClr val="FFFFFF"/>
              </a:highlight>
              <a:cs typeface="Arial"/>
            </a:endParaRPr>
          </a:p>
          <a:p>
            <a:r>
              <a:rPr lang="en-US" sz="1400" b="1">
                <a:highlight>
                  <a:srgbClr val="FFFFFF"/>
                </a:highlight>
                <a:latin typeface="Arial"/>
                <a:cs typeface="Arial"/>
              </a:rPr>
              <a:t>Phase 3: Final Breakthrough (Late October – 11 November)</a:t>
            </a:r>
            <a:endParaRPr lang="en-US" sz="1400"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highlight>
                  <a:srgbClr val="FFFFFF"/>
                </a:highlight>
                <a:latin typeface="Arial"/>
                <a:cs typeface="Arial"/>
              </a:rPr>
              <a:t>Improved logistics and fresh divisions increased combat effectiveness.</a:t>
            </a:r>
            <a:endParaRPr lang="en-US" sz="1400" dirty="0"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highlight>
                  <a:srgbClr val="FFFFFF"/>
                </a:highlight>
                <a:latin typeface="Arial"/>
                <a:cs typeface="Arial"/>
              </a:rPr>
              <a:t>AEF captured key terrain and advanced toward </a:t>
            </a:r>
            <a:r>
              <a:rPr lang="en-US" sz="1400" b="1">
                <a:highlight>
                  <a:srgbClr val="FFFFFF"/>
                </a:highlight>
                <a:latin typeface="Arial"/>
                <a:cs typeface="Arial"/>
              </a:rPr>
              <a:t>Sedan</a:t>
            </a:r>
            <a:r>
              <a:rPr lang="en-US" sz="1400">
                <a:highlight>
                  <a:srgbClr val="FFFFFF"/>
                </a:highlight>
                <a:latin typeface="Arial"/>
                <a:cs typeface="Arial"/>
              </a:rPr>
              <a:t>.</a:t>
            </a:r>
            <a:endParaRPr lang="en-US" sz="1400"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highlight>
                  <a:srgbClr val="FFFFFF"/>
                </a:highlight>
                <a:latin typeface="Arial"/>
                <a:cs typeface="Arial"/>
              </a:rPr>
              <a:t>German forces began collapsing under pressure across the Western Front.</a:t>
            </a:r>
            <a:endParaRPr lang="en-US" sz="1400"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highlight>
                  <a:srgbClr val="FFFFFF"/>
                </a:highlight>
                <a:cs typeface="Arial"/>
              </a:rPr>
              <a:t>Forced Germany into </a:t>
            </a:r>
            <a:r>
              <a:rPr lang="en-US" sz="1400">
                <a:highlight>
                  <a:srgbClr val="FFFFFF"/>
                </a:highlight>
                <a:cs typeface="Arial"/>
              </a:rPr>
              <a:t>armistice</a:t>
            </a:r>
            <a:r>
              <a:rPr lang="en-US" sz="1400" dirty="0">
                <a:highlight>
                  <a:srgbClr val="FFFFFF"/>
                </a:highlight>
                <a:cs typeface="Arial"/>
              </a:rPr>
              <a:t>. </a:t>
            </a:r>
            <a:endParaRPr lang="en-US" sz="1400">
              <a:highlight>
                <a:srgbClr val="FFFFFF"/>
              </a:highlight>
              <a:cs typeface="Arial"/>
            </a:endParaRPr>
          </a:p>
          <a:p>
            <a:pPr>
              <a:lnSpc>
                <a:spcPts val="1569"/>
              </a:lnSpc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615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77BCC-5D0E-7111-F702-A59E9DEA5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E355C-3917-87FE-AE47-19535526D68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22846" y="6338148"/>
            <a:ext cx="342000" cy="275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AA1EB-19EF-3202-59C7-5B1587AF17A2}"/>
              </a:ext>
            </a:extLst>
          </p:cNvPr>
          <p:cNvSpPr txBox="1"/>
          <p:nvPr/>
        </p:nvSpPr>
        <p:spPr>
          <a:xfrm>
            <a:off x="4948436" y="175558"/>
            <a:ext cx="229678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Outcome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F2C14-1BF9-29EE-5F0A-0099F52EAB9C}"/>
              </a:ext>
            </a:extLst>
          </p:cNvPr>
          <p:cNvSpPr txBox="1"/>
          <p:nvPr/>
        </p:nvSpPr>
        <p:spPr>
          <a:xfrm>
            <a:off x="2272126" y="1369251"/>
            <a:ext cx="7651588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Military: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~122,000 U.S. Casualties, ~26,000 U.S. Killed, ~4,000 missing/captured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~120,000 German Casualties, ~28,000 Germans Killed, ~44,000 prisoners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German operational collapse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Breakthrough achieved</a:t>
            </a:r>
          </a:p>
          <a:p>
            <a:pPr>
              <a:lnSpc>
                <a:spcPct val="200000"/>
              </a:lnSpc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Political: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Germany seeks armistice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U.S. emerges as major power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064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ync Meeting 15 Sept" id="{5A3B60D1-EA0D-46B5-BD93-AD7067EC97DA}" vid="{D8D3109F-FAC2-4A19-A73B-D4CC9F6519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764</Words>
  <Application>Microsoft Office PowerPoint</Application>
  <PresentationFormat>Widescreen</PresentationFormat>
  <Paragraphs>144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Courier New</vt:lpstr>
      <vt:lpstr>Rockwell</vt:lpstr>
      <vt:lpstr>Symbol</vt:lpstr>
      <vt:lpstr>Times New Roman</vt:lpstr>
      <vt:lpstr>Office Theme</vt:lpstr>
      <vt:lpstr> Battle Analysis: Meuse–Argonne Offensive 26 Sep 1918 – 11 Nov 1918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Davis, Evan</cp:lastModifiedBy>
  <cp:revision>50</cp:revision>
  <dcterms:created xsi:type="dcterms:W3CDTF">2026-02-18T22:34:41Z</dcterms:created>
  <dcterms:modified xsi:type="dcterms:W3CDTF">2026-02-20T01:47:11Z</dcterms:modified>
</cp:coreProperties>
</file>